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269" r:id="rId3"/>
    <p:sldId id="321" r:id="rId4"/>
    <p:sldId id="338" r:id="rId5"/>
    <p:sldId id="336" r:id="rId6"/>
    <p:sldId id="340" r:id="rId7"/>
    <p:sldId id="335" r:id="rId8"/>
    <p:sldId id="256" r:id="rId9"/>
    <p:sldId id="258" r:id="rId10"/>
    <p:sldId id="259" r:id="rId11"/>
    <p:sldId id="260" r:id="rId12"/>
    <p:sldId id="333" r:id="rId13"/>
    <p:sldId id="334" r:id="rId14"/>
    <p:sldId id="344" r:id="rId15"/>
    <p:sldId id="261" r:id="rId16"/>
    <p:sldId id="262" r:id="rId17"/>
    <p:sldId id="263" r:id="rId18"/>
    <p:sldId id="264" r:id="rId19"/>
    <p:sldId id="272" r:id="rId20"/>
    <p:sldId id="268" r:id="rId21"/>
    <p:sldId id="265" r:id="rId22"/>
    <p:sldId id="273" r:id="rId23"/>
    <p:sldId id="274" r:id="rId24"/>
    <p:sldId id="278" r:id="rId25"/>
    <p:sldId id="275" r:id="rId26"/>
    <p:sldId id="277" r:id="rId27"/>
    <p:sldId id="276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43" r:id="rId37"/>
    <p:sldId id="345" r:id="rId38"/>
    <p:sldId id="346" r:id="rId39"/>
    <p:sldId id="326" r:id="rId40"/>
    <p:sldId id="287" r:id="rId41"/>
    <p:sldId id="288" r:id="rId42"/>
    <p:sldId id="332" r:id="rId43"/>
    <p:sldId id="289" r:id="rId44"/>
    <p:sldId id="290" r:id="rId45"/>
    <p:sldId id="322" r:id="rId46"/>
    <p:sldId id="327" r:id="rId47"/>
    <p:sldId id="291" r:id="rId48"/>
    <p:sldId id="298" r:id="rId49"/>
    <p:sldId id="320" r:id="rId50"/>
    <p:sldId id="319" r:id="rId51"/>
    <p:sldId id="324" r:id="rId52"/>
    <p:sldId id="330" r:id="rId53"/>
    <p:sldId id="292" r:id="rId54"/>
    <p:sldId id="317" r:id="rId55"/>
    <p:sldId id="318" r:id="rId56"/>
    <p:sldId id="323" r:id="rId57"/>
    <p:sldId id="299" r:id="rId58"/>
    <p:sldId id="293" r:id="rId59"/>
    <p:sldId id="341" r:id="rId60"/>
    <p:sldId id="342" r:id="rId61"/>
    <p:sldId id="294" r:id="rId62"/>
    <p:sldId id="297" r:id="rId63"/>
    <p:sldId id="295" r:id="rId64"/>
    <p:sldId id="296" r:id="rId65"/>
    <p:sldId id="300" r:id="rId66"/>
    <p:sldId id="302" r:id="rId67"/>
    <p:sldId id="304" r:id="rId68"/>
    <p:sldId id="303" r:id="rId69"/>
    <p:sldId id="325" r:id="rId70"/>
    <p:sldId id="305" r:id="rId71"/>
    <p:sldId id="306" r:id="rId72"/>
    <p:sldId id="328" r:id="rId73"/>
    <p:sldId id="329" r:id="rId74"/>
    <p:sldId id="331" r:id="rId75"/>
    <p:sldId id="337" r:id="rId76"/>
    <p:sldId id="347" r:id="rId77"/>
    <p:sldId id="307" r:id="rId78"/>
    <p:sldId id="309" r:id="rId79"/>
    <p:sldId id="310" r:id="rId80"/>
    <p:sldId id="311" r:id="rId81"/>
    <p:sldId id="312" r:id="rId82"/>
    <p:sldId id="313" r:id="rId83"/>
    <p:sldId id="314" r:id="rId84"/>
    <p:sldId id="316" r:id="rId85"/>
    <p:sldId id="315" r:id="rId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BBBEA3C-81F2-2B46-B712-C43FAFEEC103}">
          <p14:sldIdLst>
            <p14:sldId id="257"/>
          </p14:sldIdLst>
        </p14:section>
        <p14:section name="PM1" id="{264E071B-8299-CE43-8940-FC8BE0637F58}">
          <p14:sldIdLst>
            <p14:sldId id="269"/>
            <p14:sldId id="321"/>
            <p14:sldId id="338"/>
            <p14:sldId id="336"/>
            <p14:sldId id="340"/>
            <p14:sldId id="335"/>
            <p14:sldId id="256"/>
            <p14:sldId id="258"/>
            <p14:sldId id="259"/>
            <p14:sldId id="260"/>
            <p14:sldId id="333"/>
            <p14:sldId id="334"/>
          </p14:sldIdLst>
        </p14:section>
        <p14:section name="PM2" id="{7FBD2DE8-9612-964A-A020-ABB1E225494A}">
          <p14:sldIdLst>
            <p14:sldId id="344"/>
            <p14:sldId id="261"/>
            <p14:sldId id="262"/>
            <p14:sldId id="263"/>
            <p14:sldId id="264"/>
            <p14:sldId id="272"/>
            <p14:sldId id="268"/>
            <p14:sldId id="265"/>
            <p14:sldId id="273"/>
            <p14:sldId id="274"/>
            <p14:sldId id="278"/>
            <p14:sldId id="275"/>
            <p14:sldId id="277"/>
            <p14:sldId id="276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343"/>
            <p14:sldId id="345"/>
            <p14:sldId id="346"/>
            <p14:sldId id="326"/>
            <p14:sldId id="287"/>
            <p14:sldId id="288"/>
            <p14:sldId id="332"/>
            <p14:sldId id="289"/>
            <p14:sldId id="290"/>
            <p14:sldId id="322"/>
            <p14:sldId id="327"/>
            <p14:sldId id="291"/>
            <p14:sldId id="298"/>
            <p14:sldId id="320"/>
            <p14:sldId id="319"/>
            <p14:sldId id="324"/>
            <p14:sldId id="330"/>
            <p14:sldId id="292"/>
            <p14:sldId id="317"/>
            <p14:sldId id="318"/>
            <p14:sldId id="323"/>
            <p14:sldId id="299"/>
            <p14:sldId id="293"/>
            <p14:sldId id="341"/>
            <p14:sldId id="342"/>
            <p14:sldId id="294"/>
            <p14:sldId id="297"/>
            <p14:sldId id="295"/>
            <p14:sldId id="296"/>
            <p14:sldId id="300"/>
            <p14:sldId id="302"/>
            <p14:sldId id="304"/>
            <p14:sldId id="303"/>
            <p14:sldId id="325"/>
            <p14:sldId id="305"/>
            <p14:sldId id="306"/>
            <p14:sldId id="328"/>
            <p14:sldId id="329"/>
            <p14:sldId id="331"/>
          </p14:sldIdLst>
        </p14:section>
        <p14:section name="PM1" id="{A7A6CC1D-AA26-AF4C-9C9A-F25C6F53366E}">
          <p14:sldIdLst>
            <p14:sldId id="337"/>
            <p14:sldId id="347"/>
            <p14:sldId id="307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749"/>
    <p:restoredTop sz="96512"/>
  </p:normalViewPr>
  <p:slideViewPr>
    <p:cSldViewPr snapToGrid="0" snapToObjects="1">
      <p:cViewPr varScale="1">
        <p:scale>
          <a:sx n="92" d="100"/>
          <a:sy n="92" d="100"/>
        </p:scale>
        <p:origin x="192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67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1107"/>
          </a:xfrm>
        </p:spPr>
        <p:txBody>
          <a:bodyPr>
            <a:normAutofit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58370" y="394856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" t="9931" r="11616"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F9A39-73B2-B74D-78F6-430F9BE49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DB3A3-A3DA-4622-1172-771A32F7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8C5DC-FEE7-C948-26F6-3B285C80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376482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00FD-BC5A-493F-BEFC-D7F6EA46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0DDDF-C453-430A-E93B-BCB68162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D0191E-CE57-FDD7-A497-D72F439C1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22681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5" t="7440" r="2752" b="6008"/>
          <a:stretch/>
        </p:blipFill>
        <p:spPr>
          <a:xfrm>
            <a:off x="7655011" y="46584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6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методология, разработанная Стивом Бланком, которая стала основой для подхода </a:t>
            </a:r>
            <a:r>
              <a:rPr lang="en" sz="2000" dirty="0"/>
              <a:t>Lean Startup.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проблем и потребностей.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решение соответствует потребностям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клиентской базы и рост продаж.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формальной структуре.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</a:t>
            </a:r>
            <a:r>
              <a:rPr lang="en-US" sz="2000" dirty="0"/>
              <a:t>, «и</a:t>
            </a:r>
            <a:r>
              <a:rPr lang="ru-RU" sz="2000" dirty="0" err="1"/>
              <a:t>дея</a:t>
            </a:r>
            <a:r>
              <a:rPr lang="ru-RU" sz="2000" dirty="0"/>
              <a:t>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sz="2200" dirty="0"/>
              <a:t>«Нужно не нужно делать эту фичу?»</a:t>
            </a:r>
          </a:p>
          <a:p>
            <a:pPr lvl="1"/>
            <a:r>
              <a:rPr lang="ru-RU" sz="2200" dirty="0"/>
              <a:t>«Какой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dirty="0"/>
              <a:t>проблемы должно решать?»</a:t>
            </a:r>
          </a:p>
          <a:p>
            <a:pPr lvl="1"/>
            <a:r>
              <a:rPr lang="ru-RU" sz="2200" dirty="0"/>
              <a:t>«Есть ли фича у конкурентов? Что вам там нравится </a:t>
            </a:r>
            <a:r>
              <a:rPr lang="en-US" sz="2200" dirty="0"/>
              <a:t>/ </a:t>
            </a:r>
            <a:r>
              <a:rPr lang="ru-RU" sz="2200" dirty="0"/>
              <a:t>что не нравится?»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dirty="0"/>
              <a:t>выкатили</a:t>
            </a:r>
          </a:p>
          <a:p>
            <a:r>
              <a:rPr lang="ru-RU" sz="2400" dirty="0"/>
              <a:t>Показали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7"/>
            <a:ext cx="10515600" cy="47727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проблемы у людей? Есть ли данная проблема?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решают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нравятся те решения,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последний раз?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«Готов быть альфа</a:t>
            </a:r>
            <a:r>
              <a:rPr lang="en-US" sz="2400" dirty="0"/>
              <a:t>/</a:t>
            </a:r>
            <a:r>
              <a:rPr lang="ru-RU" sz="2400" dirty="0"/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B2B: </a:t>
            </a:r>
            <a:r>
              <a:rPr lang="ru-RU" sz="2400" dirty="0"/>
              <a:t>«Готов встретить нас с руководством </a:t>
            </a:r>
            <a:r>
              <a:rPr lang="en-US" sz="2400" dirty="0"/>
              <a:t>/ </a:t>
            </a:r>
            <a:r>
              <a:rPr lang="ru-RU" sz="2400" dirty="0"/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Люди в своих ответах ориентируются на то, что они уже знают и чем уже пользовались и знают.</a:t>
            </a:r>
            <a:br>
              <a:rPr lang="ru-RU" sz="1800" dirty="0"/>
            </a:br>
            <a:r>
              <a:rPr lang="ru-RU" sz="1800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Это хороший</a:t>
            </a:r>
            <a:r>
              <a:rPr lang="en-US" sz="2000" dirty="0"/>
              <a:t> </a:t>
            </a:r>
            <a:r>
              <a:rPr lang="ru-RU" sz="2000" dirty="0"/>
              <a:t>вопрос и конечному пользователю, если задать </a:t>
            </a:r>
            <a:r>
              <a:rPr lang="en-US" sz="2000" dirty="0"/>
              <a:t>“</a:t>
            </a:r>
            <a:r>
              <a:rPr lang="ru-RU" sz="2000" dirty="0"/>
              <a:t>5 вопросов «</a:t>
            </a:r>
            <a:r>
              <a:rPr lang="ru-RU" sz="2000" b="1" dirty="0"/>
              <a:t>Почему</a:t>
            </a:r>
            <a:r>
              <a:rPr lang="en-US" sz="2000" b="1" dirty="0"/>
              <a:t>?</a:t>
            </a:r>
            <a:r>
              <a:rPr lang="ru-RU" sz="2000" dirty="0"/>
              <a:t>»</a:t>
            </a:r>
            <a:r>
              <a:rPr lang="en-US" sz="2000" dirty="0"/>
              <a:t>”</a:t>
            </a:r>
            <a:endParaRPr lang="ru-RU" sz="20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3"/>
            <a:ext cx="10515600" cy="47339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заслуга продактов, нежели разработчиков.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значимый человек в продукте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всё очень быстро меняется,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люди разного пола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склонны не узнать факты, а «продать»,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“</a:t>
            </a:r>
            <a:r>
              <a:rPr lang="ru-RU" sz="2400" dirty="0"/>
              <a:t>Продаёте</a:t>
            </a:r>
            <a:r>
              <a:rPr lang="en-US" sz="2400" dirty="0"/>
              <a:t>”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Задавать открытые вопросы, а 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«5 почему»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Вопросы не должны направлять человека в конкретную сторону, создавать </a:t>
            </a:r>
            <a:r>
              <a:rPr lang="en-US" sz="1800" dirty="0"/>
              <a:t>bias (</a:t>
            </a:r>
            <a:r>
              <a:rPr lang="ru-RU" sz="1800" dirty="0"/>
              <a:t>«смещение», «предвзятость»</a:t>
            </a:r>
            <a:r>
              <a:rPr lang="en-US" sz="1800" dirty="0"/>
              <a:t>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/>
                </a:solidFill>
              </a:rPr>
              <a:t>«</a:t>
            </a:r>
            <a:r>
              <a:rPr lang="ru-RU" sz="18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/>
                </a:solidFill>
              </a:rPr>
              <a:t>»</a:t>
            </a:r>
            <a:endParaRPr lang="ru-RU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0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44D1C3-F68E-E488-B9A9-7246B45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4BB8C8-5610-5977-C419-90BC0D28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07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906BB7-A183-9733-F77C-271E87B7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833479"/>
          </a:xfrm>
        </p:spPr>
        <p:txBody>
          <a:bodyPr/>
          <a:lstStyle/>
          <a:p>
            <a:r>
              <a:rPr lang="ru-RU" dirty="0"/>
              <a:t>Продуктовые исследования </a:t>
            </a:r>
            <a:r>
              <a:rPr lang="en-US" dirty="0"/>
              <a:t>vs CustDev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F4A19D5-6AF9-621E-7901-CBD0A466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183"/>
            <a:ext cx="10515600" cy="569646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1" dirty="0"/>
              <a:t>Продуктовые исследования</a:t>
            </a:r>
            <a:r>
              <a:rPr lang="ru-RU" sz="2000" dirty="0"/>
              <a:t> — более широкий термин, который может включать в себя множество различных видов исследований, направленных на понимание различных аспектов продукта. Это может включать в себя: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рынка для понимания рыночной ситуации, трендов и конкуренции.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пользователей для выяснения их поведения, предпочтений и мотиваций.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прототипов для сбора обратной связи о функциональности и дизайне продукта.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Анализ использования продукта для изучения того, как реальные пользователи взаимодействуют с продуктом после его запуска.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В то время как </a:t>
            </a:r>
            <a:r>
              <a:rPr lang="en" sz="2000" b="1" dirty="0"/>
              <a:t>Customer Development </a:t>
            </a:r>
            <a:r>
              <a:rPr lang="ru-RU" sz="2000" b="1" dirty="0"/>
              <a:t>сосредоточен на итеративном процессе тестирования и корректировки бизнес-гипотез с прямым взаимодействием с клиентами</a:t>
            </a:r>
            <a:r>
              <a:rPr lang="ru-RU" sz="2000" dirty="0"/>
              <a:t>, а</a:t>
            </a:r>
            <a:br>
              <a:rPr lang="ru-RU" sz="2000" dirty="0"/>
            </a:br>
            <a:r>
              <a:rPr lang="ru-RU" sz="2000" b="1" dirty="0"/>
              <a:t>продуктовые исследования</a:t>
            </a:r>
            <a:r>
              <a:rPr lang="ru-RU" sz="2000" dirty="0"/>
              <a:t> могут включать </a:t>
            </a:r>
            <a:r>
              <a:rPr lang="ru-RU" sz="2000" b="1" dirty="0"/>
              <a:t>более широкий спектр методов и подходов</a:t>
            </a:r>
            <a:r>
              <a:rPr lang="ru-RU" sz="2000" dirty="0"/>
              <a:t>, которые не всегда включают прямое взаимодействие с конечным пользователем.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Обе эти практики являются важными для успешного развития продукта, так как они помогают предпринимателям и компаниям понять своих клиентов и создать продукты, которые будут востребованы на рынке. В идеале, </a:t>
            </a:r>
            <a:r>
              <a:rPr lang="en" sz="2000" b="1" dirty="0"/>
              <a:t>Customer Development </a:t>
            </a:r>
            <a:r>
              <a:rPr lang="ru-RU" sz="2000" b="1" dirty="0"/>
              <a:t>и продуктовые исследования должны дополнять друг друга</a:t>
            </a:r>
            <a:r>
              <a:rPr lang="ru-RU" sz="2000" dirty="0"/>
              <a:t> и использоваться вместе для обеспечения наилучших результатов.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2919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2"/>
            <a:ext cx="10515600" cy="787814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6579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endParaRPr lang="ru-RU" sz="2600" b="1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</a:t>
            </a:r>
            <a:r>
              <a:rPr lang="ru-RU" sz="2000" b="1" dirty="0"/>
              <a:t>максимально короткий цикл</a:t>
            </a:r>
            <a:r>
              <a:rPr lang="ru-RU" sz="2000" dirty="0"/>
              <a:t>, потому что чем раньше произойдет </a:t>
            </a:r>
            <a:r>
              <a:rPr lang="ru-RU" sz="2000" b="1" dirty="0"/>
              <a:t>столкновение</a:t>
            </a:r>
            <a:r>
              <a:rPr lang="ru-RU" sz="2000" dirty="0"/>
              <a:t> какой-то </a:t>
            </a:r>
            <a:r>
              <a:rPr lang="ru-RU" sz="2000" b="1" dirty="0"/>
              <a:t>идеи с реальностью</a:t>
            </a:r>
            <a:r>
              <a:rPr lang="ru-RU" sz="2000" dirty="0"/>
              <a:t>, а команда получит </a:t>
            </a:r>
            <a:r>
              <a:rPr lang="ru-RU" sz="2000" b="1" dirty="0"/>
              <a:t>обратную связь</a:t>
            </a:r>
            <a:r>
              <a:rPr lang="ru-RU" sz="2000" dirty="0"/>
              <a:t>, тем </a:t>
            </a:r>
            <a:r>
              <a:rPr lang="ru-RU" sz="2000" b="1" dirty="0"/>
              <a:t>меньше потерь</a:t>
            </a:r>
            <a:r>
              <a:rPr lang="ru-RU" sz="2000" dirty="0"/>
              <a:t>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rgbClr val="00B050"/>
                </a:solidFill>
                <a:highlight>
                  <a:srgbClr val="00FF00"/>
                </a:highlight>
              </a:rPr>
              <a:t>➕</a:t>
            </a:r>
            <a:endParaRPr lang="ru-RU" sz="2200" dirty="0">
              <a:solidFill>
                <a:srgbClr val="00B050"/>
              </a:solidFill>
              <a:highlight>
                <a:srgbClr val="00FF00"/>
              </a:highlight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highlight>
                  <a:srgbClr val="FF0000"/>
                </a:highlight>
              </a:rPr>
              <a:t>➖</a:t>
            </a:r>
            <a:endParaRPr lang="en-US" sz="2200" dirty="0">
              <a:solidFill>
                <a:srgbClr val="00B050"/>
              </a:solidFill>
              <a:highlight>
                <a:srgbClr val="FF0000"/>
              </a:highlight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8" y="415181"/>
            <a:ext cx="6081491" cy="936541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18" y="1524000"/>
            <a:ext cx="10764328" cy="50582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Получаем новые инсайты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513"/>
            <a:ext cx="10515600" cy="4573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Интервью</a:t>
            </a:r>
          </a:p>
          <a:p>
            <a:r>
              <a:rPr lang="ru-RU" dirty="0"/>
              <a:t>Юзабилити-тесты</a:t>
            </a:r>
          </a:p>
          <a:p>
            <a:r>
              <a:rPr lang="ru-RU" dirty="0"/>
              <a:t>Фокус-группы</a:t>
            </a:r>
            <a:endParaRPr lang="en-US" dirty="0"/>
          </a:p>
          <a:p>
            <a:r>
              <a:rPr lang="ru-RU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761308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365"/>
            <a:ext cx="10515600" cy="53511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Один из наиболее универсальных способов исследований.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Используют, чтобы: </a:t>
            </a:r>
            <a:r>
              <a:rPr lang="ru-RU" sz="2600" b="1" dirty="0"/>
              <a:t>выявить «боли» и потребности людей</a:t>
            </a:r>
            <a:r>
              <a:rPr lang="ru-RU" sz="2600" dirty="0"/>
              <a:t> и готовность их применять те или иные решения.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Преимущество: позволяет </a:t>
            </a:r>
            <a:r>
              <a:rPr lang="ru-RU" sz="2600" b="1" dirty="0"/>
              <a:t>углублённо изучить мотивацию пользователей</a:t>
            </a:r>
            <a:r>
              <a:rPr lang="ru-RU" sz="2600" dirty="0"/>
              <a:t>, </a:t>
            </a:r>
            <a:r>
              <a:rPr lang="ru-RU" sz="2600" b="1" dirty="0"/>
              <a:t>лучше понять целевую аудиторию</a:t>
            </a:r>
            <a:r>
              <a:rPr lang="ru-RU" sz="2600" dirty="0"/>
              <a:t> и </a:t>
            </a:r>
            <a:r>
              <a:rPr lang="ru-RU" sz="2600" b="1" dirty="0"/>
              <a:t>получить</a:t>
            </a:r>
            <a:r>
              <a:rPr lang="ru-RU" sz="2600" dirty="0"/>
              <a:t> от неё </a:t>
            </a:r>
            <a:r>
              <a:rPr lang="ru-RU" sz="2600" b="1" dirty="0"/>
              <a:t>неожиданные инсайты</a:t>
            </a:r>
            <a:r>
              <a:rPr lang="ru-RU" sz="2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Необычная форма бутылки с вином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Держатель для телефона на электро-самокате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6E87C-1A9E-58E0-2C1F-71626394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39" y="5254156"/>
            <a:ext cx="3114261" cy="16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10"/>
          </a:xfrm>
        </p:spPr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2"/>
            <a:ext cx="10515600" cy="58905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Сильное желание подтвердить идею влияет на то: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формулируем вопросы,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Каким образом мы слышим ответы.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200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sz="2200" dirty="0">
                <a:hlinkClick r:id="rId2"/>
              </a:rPr>
              <a:t>«избирательным восприятием»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Отправляйте на интервью того члена команды, который </a:t>
            </a:r>
            <a:r>
              <a:rPr lang="ru-RU" sz="2200" b="1" dirty="0"/>
              <a:t>настроен к идее нейтрально</a:t>
            </a:r>
            <a:r>
              <a:rPr lang="ru-RU" sz="2200" dirty="0"/>
              <a:t> (скептически настроенных лучше не привлекать — получим обратный эффект).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Привлекайте к проведению интервью </a:t>
            </a:r>
            <a:r>
              <a:rPr lang="ru-RU" sz="2200" b="1" dirty="0"/>
              <a:t>разных членов команды</a:t>
            </a:r>
            <a:r>
              <a:rPr lang="ru-RU" sz="2200" dirty="0"/>
              <a:t>: пусть каждый проведет несколько встреч, а затем вы обменяетесь результатами.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Готовьте </a:t>
            </a:r>
            <a:r>
              <a:rPr lang="ru-RU" sz="2200" b="1" dirty="0"/>
              <a:t>подробный гайд</a:t>
            </a:r>
            <a:r>
              <a:rPr lang="ru-RU" sz="2200" dirty="0"/>
              <a:t> — список тем и вопросов, которые нужно обсудить на интервью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b="1" dirty="0"/>
              <a:t>Проводите интервью в паре</a:t>
            </a:r>
            <a:r>
              <a:rPr lang="ru-RU" sz="2200" dirty="0"/>
              <a:t> или привлекайте коллег к </a:t>
            </a:r>
            <a:r>
              <a:rPr lang="ru-RU" sz="2200" b="1" dirty="0"/>
              <a:t>прослушиванию записей интервью</a:t>
            </a:r>
            <a:r>
              <a:rPr lang="ru-RU" sz="2200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774"/>
            <a:ext cx="10515600" cy="534258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Всегда по-разному.</a:t>
            </a:r>
            <a:br>
              <a:rPr lang="ru-RU" sz="2400" dirty="0"/>
            </a:br>
            <a:r>
              <a:rPr lang="ru-RU" sz="2400" dirty="0"/>
              <a:t>Для качественных исследований действует </a:t>
            </a:r>
            <a:r>
              <a:rPr lang="ru-RU" sz="2400" b="1" dirty="0">
                <a:hlinkClick r:id="rId2"/>
              </a:rPr>
              <a:t>концепция насыщения</a:t>
            </a:r>
            <a:r>
              <a:rPr lang="ru-RU" sz="2400" dirty="0"/>
              <a:t>: выборка должна быть </a:t>
            </a:r>
            <a:r>
              <a:rPr lang="ru-RU" sz="2400" b="1" dirty="0"/>
              <a:t>достаточной, чтобы обнаружить все или почти все конфигурации смысла и опыта</a:t>
            </a:r>
            <a:r>
              <a:rPr lang="ru-RU" sz="2400" dirty="0"/>
              <a:t>, важные для исследования, но в то же время не быть слишком большой (тогда она становится контрпродуктивной). Принцип такой: </a:t>
            </a:r>
            <a:r>
              <a:rPr lang="ru-RU" sz="2400" b="1" dirty="0"/>
              <a:t>если информация начинает повторяться, значит, пора остановиться.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Перестали появляться новые кластеры.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7018"/>
            <a:ext cx="11115261" cy="793888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4"/>
            <a:ext cx="10515600" cy="56640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Наблюдают</a:t>
            </a:r>
            <a:r>
              <a:rPr lang="ru-RU" sz="2000" dirty="0"/>
              <a:t> за тем, как пользователь </a:t>
            </a:r>
            <a:r>
              <a:rPr lang="ru-RU" sz="2000" b="1" dirty="0"/>
              <a:t>использует сервис</a:t>
            </a:r>
            <a:r>
              <a:rPr lang="ru-RU" sz="2000" dirty="0"/>
              <a:t>, какие функции для него наиболее значимы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Наблюдаем из соседней комнаты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Специальный софт: транслируем экран пользователя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Человеку даётся </a:t>
            </a:r>
            <a:r>
              <a:rPr lang="ru-RU" sz="2000" b="1" dirty="0"/>
              <a:t>задание</a:t>
            </a:r>
            <a:r>
              <a:rPr lang="ru-RU" sz="2000" dirty="0"/>
              <a:t>, которое он должен выполнить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Создать объявление на </a:t>
            </a:r>
            <a:r>
              <a:rPr lang="en-US" sz="1800" dirty="0"/>
              <a:t>Avito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Построить маршрут в Яндекс.Навигаторе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заказать хостинг в </a:t>
            </a:r>
            <a:r>
              <a:rPr lang="en-US" sz="1800" dirty="0"/>
              <a:t>REG.RU</a:t>
            </a:r>
            <a:r>
              <a:rPr lang="ru-RU" sz="1800" dirty="0"/>
              <a:t> — пример из жизни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Виды юзабилити-тестов: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модерируемые — когда вы присутствуете на исследовании, общаетесь с респондентом и наблюдаете за ним,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немодерируемые— для чистоты эксперимента, не подсказываем и не проявляем эмоций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тестировать как свои продукты, так и продукты конкурентов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чтобы понять, какие плюсы и минусы есть у нынешних решений.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Преимущество: Их легко проводить дистанционно, например, используя </a:t>
            </a:r>
            <a:r>
              <a:rPr lang="en" sz="2000" dirty="0"/>
              <a:t>TeamViewer </a:t>
            </a:r>
            <a:r>
              <a:rPr lang="ru-RU" sz="2000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3273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Юзабилити-тестирования проводят не только </a:t>
            </a:r>
            <a:r>
              <a:rPr lang="ru-RU" sz="2400" b="1" dirty="0"/>
              <a:t>на прототипах</a:t>
            </a:r>
            <a:r>
              <a:rPr lang="ru-RU" sz="2400" dirty="0"/>
              <a:t>, но и с </a:t>
            </a:r>
            <a:r>
              <a:rPr lang="ru-RU" sz="2400" b="1" dirty="0"/>
              <a:t>работающими сервисами</a:t>
            </a:r>
            <a:r>
              <a:rPr lang="ru-RU" sz="2400" dirty="0"/>
              <a:t>. Ситуации, когда это полезно: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менеджер продуктов присоединился к команде уже работающего продукта. Тестирование </a:t>
            </a:r>
            <a:r>
              <a:rPr lang="ru-RU" sz="2400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sz="2400" dirty="0"/>
              <a:t>и возможных доработках.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Особенно полезно, если менеджер продуктов выступит </a:t>
            </a:r>
            <a:r>
              <a:rPr lang="ru-RU" sz="2000" b="1" dirty="0"/>
              <a:t>модератором</a:t>
            </a:r>
            <a:r>
              <a:rPr lang="ru-RU" sz="2000" dirty="0"/>
              <a:t> (или как минимум </a:t>
            </a:r>
            <a:r>
              <a:rPr lang="ru-RU" sz="2000" b="1" dirty="0"/>
              <a:t>наблюдателем</a:t>
            </a:r>
            <a:r>
              <a:rPr lang="ru-RU" sz="2000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 развивается в конкурентной среде, у него много аналогов. В этом случае </a:t>
            </a:r>
            <a:r>
              <a:rPr lang="ru-RU" sz="2400" b="1" dirty="0"/>
              <a:t>важно тестировать </a:t>
            </a:r>
            <a:r>
              <a:rPr lang="ru-RU" sz="2400" dirty="0"/>
              <a:t>не только собственный продукт, но и </a:t>
            </a:r>
            <a:r>
              <a:rPr lang="ru-RU" sz="2400" b="1" dirty="0"/>
              <a:t>продукты конкурентов</a:t>
            </a:r>
            <a:r>
              <a:rPr lang="ru-RU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Так мы сможем увидеть их </a:t>
            </a:r>
            <a:r>
              <a:rPr lang="ru-RU" sz="2000" b="1" dirty="0"/>
              <a:t>сильные и слабые стороны</a:t>
            </a:r>
            <a:r>
              <a:rPr lang="ru-RU" sz="2000" dirty="0"/>
              <a:t>, выбрать для своего продукта самые </a:t>
            </a:r>
            <a:r>
              <a:rPr lang="ru-RU" sz="2000" b="1" dirty="0"/>
              <a:t>удачные решения</a:t>
            </a:r>
            <a:r>
              <a:rPr lang="ru-RU" sz="2000" dirty="0"/>
              <a:t> или </a:t>
            </a:r>
            <a:r>
              <a:rPr lang="ru-RU" sz="2000" b="1" dirty="0"/>
              <a:t>отбросить</a:t>
            </a:r>
            <a:r>
              <a:rPr lang="ru-RU" sz="2000" dirty="0"/>
              <a:t> заведомо </a:t>
            </a:r>
            <a:r>
              <a:rPr lang="ru-RU" sz="2000" b="1" dirty="0"/>
              <a:t>неудобные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055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033670"/>
            <a:ext cx="11229410" cy="5824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Во время тестирования детальных прототипов исследователи проверяют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насколько </a:t>
            </a:r>
            <a:r>
              <a:rPr lang="ru-RU" sz="2000" b="1" dirty="0"/>
              <a:t>естественно</a:t>
            </a:r>
            <a:r>
              <a:rPr lang="ru-RU" sz="2000" dirty="0"/>
              <a:t> для пользователей </a:t>
            </a:r>
            <a:r>
              <a:rPr lang="ru-RU" sz="2000" b="1" dirty="0"/>
              <a:t>выполняются</a:t>
            </a:r>
            <a:r>
              <a:rPr lang="ru-RU" sz="2000" dirty="0"/>
              <a:t> отдельные </a:t>
            </a:r>
            <a:r>
              <a:rPr lang="ru-RU" sz="2000" b="1" dirty="0"/>
              <a:t>сценарии</a:t>
            </a:r>
            <a:r>
              <a:rPr lang="ru-RU" sz="2000" dirty="0"/>
              <a:t> в продукте,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как пользователи читают и воспринимают интерфейсные </a:t>
            </a:r>
            <a:r>
              <a:rPr lang="ru-RU" sz="2000" b="1" dirty="0"/>
              <a:t>тексты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можно даже оценить удобство конкретного </a:t>
            </a:r>
            <a:r>
              <a:rPr lang="ru-RU" sz="2000" b="1" dirty="0"/>
              <a:t>интерфейсного элемента</a:t>
            </a:r>
            <a:r>
              <a:rPr lang="ru-RU" sz="2000" dirty="0"/>
              <a:t>, узнать, находят ли его пользователи,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dirty="0"/>
              <a:t>Факты про </a:t>
            </a:r>
            <a:r>
              <a:rPr lang="en-US" sz="2000" dirty="0"/>
              <a:t>UX-</a:t>
            </a:r>
            <a:r>
              <a:rPr lang="ru-RU" sz="2000" dirty="0"/>
              <a:t>исследования: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Вариант </a:t>
            </a:r>
            <a:r>
              <a:rPr lang="en-US" sz="2000" dirty="0"/>
              <a:t>usability-</a:t>
            </a:r>
            <a:r>
              <a:rPr lang="ru-RU" sz="2000" dirty="0"/>
              <a:t>исследования: «коридорное тестирование», но там мы можем попасть не в ЦА.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en-US" sz="2000" dirty="0"/>
              <a:t>UX-</a:t>
            </a:r>
            <a:r>
              <a:rPr lang="ru-RU" sz="2000" dirty="0"/>
              <a:t>исследования: модерируемые </a:t>
            </a:r>
            <a:r>
              <a:rPr lang="en-US" sz="2000" dirty="0"/>
              <a:t>/ </a:t>
            </a:r>
            <a:r>
              <a:rPr lang="ru-RU" sz="2000" dirty="0"/>
              <a:t>немодерируемые (автоматизированные).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создания прототипов: </a:t>
            </a:r>
            <a:r>
              <a:rPr lang="en" sz="2000" dirty="0"/>
              <a:t>Figma, Invision, Balsamiq, Marvell (</a:t>
            </a:r>
            <a:r>
              <a:rPr lang="ru-RU" sz="2000" dirty="0"/>
              <a:t>для мобильных устройств) или проектирование «в коде».</a:t>
            </a:r>
            <a:br>
              <a:rPr lang="ru-RU" sz="2000" dirty="0"/>
            </a:br>
            <a:r>
              <a:rPr lang="ru-RU" sz="2000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sz="2000" dirty="0"/>
              <a:t>UXcrowd, Maze, Loop11, </a:t>
            </a:r>
            <a:r>
              <a:rPr lang="ru-RU" sz="2000" dirty="0"/>
              <a:t>Фабуза и др. </a:t>
            </a:r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98779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954158"/>
            <a:ext cx="11290851" cy="57580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Тестирование концепции обычно проводится с модератором — «модерируемым </a:t>
            </a:r>
            <a:r>
              <a:rPr lang="en-US" sz="2000" dirty="0"/>
              <a:t>UX</a:t>
            </a:r>
            <a:r>
              <a:rPr lang="ru-RU" sz="2000" dirty="0"/>
              <a:t>-тестированием».</a:t>
            </a:r>
            <a:br>
              <a:rPr lang="ru-RU" sz="2000" dirty="0"/>
            </a:br>
            <a:r>
              <a:rPr lang="ru-RU" sz="2000" dirty="0"/>
              <a:t>Модератор </a:t>
            </a:r>
            <a:r>
              <a:rPr lang="ru-RU" sz="2000" b="1" dirty="0"/>
              <a:t>помогает создать во время сессии тестирования опыт, приближенный к реальному</a:t>
            </a:r>
            <a:r>
              <a:rPr lang="ru-RU" sz="2000" dirty="0"/>
              <a:t>, несмотря на низкую детализированность и неповоротливость прототипа: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меняет экраны,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может дорисовать недостающие элементы на бумажном прототипе,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А также: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наблюдает</a:t>
            </a:r>
            <a:r>
              <a:rPr lang="ru-RU" sz="2000" dirty="0"/>
              <a:t> за действиями респондента,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нужных местах задает </a:t>
            </a:r>
            <a:r>
              <a:rPr lang="ru-RU" sz="2000" b="1" dirty="0"/>
              <a:t>уточняющие вопросы</a:t>
            </a:r>
            <a:r>
              <a:rPr lang="ru-RU" sz="20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конце обычно проводит небольшое </a:t>
            </a:r>
            <a:r>
              <a:rPr lang="ru-RU" sz="2000" b="1" dirty="0"/>
              <a:t>обсуждение</a:t>
            </a:r>
            <a:r>
              <a:rPr lang="ru-RU" sz="2000" dirty="0"/>
              <a:t> полученного </a:t>
            </a:r>
            <a:r>
              <a:rPr lang="ru-RU" sz="2000" b="1" dirty="0"/>
              <a:t>опыта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Присутствие модератора </a:t>
            </a:r>
            <a:r>
              <a:rPr lang="ru-RU" sz="2000" b="1" dirty="0"/>
              <a:t>влияет на поведение респондентов</a:t>
            </a:r>
            <a:r>
              <a:rPr lang="ru-RU" sz="2000" dirty="0"/>
              <a:t>, но тестирование самых первых, низко-детализированных прототипов было бы невозможным без его участия.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Концепции и первые </a:t>
            </a:r>
            <a:r>
              <a:rPr lang="ru-RU" sz="2000" b="1" dirty="0"/>
              <a:t>грубые прототипы тестируют с модератором</a:t>
            </a:r>
            <a:r>
              <a:rPr lang="ru-RU" sz="2000" dirty="0"/>
              <a:t>, чтобы выявить «логические ошибки» в продукте как можно раньше.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 </a:t>
            </a:r>
            <a:r>
              <a:rPr lang="ru-RU" sz="2000" b="1" dirty="0"/>
              <a:t>тестирование детальных прототипов </a:t>
            </a:r>
            <a:r>
              <a:rPr lang="ru-RU" sz="2000" dirty="0"/>
              <a:t>помогает наблюдать более глубокое взаимодействие и оценивать собственно </a:t>
            </a:r>
            <a:r>
              <a:rPr lang="ru-RU" sz="2000" b="1" dirty="0"/>
              <a:t>«юзабилити» продукта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32886"/>
            <a:ext cx="10515600" cy="877888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978254"/>
            <a:ext cx="10868891" cy="55948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Один сегмент из ЦА!</a:t>
            </a:r>
            <a:r>
              <a:rPr lang="ru-RU" sz="2000" dirty="0"/>
              <a:t>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sz="2000" dirty="0"/>
            </a:br>
            <a:r>
              <a:rPr lang="ru-RU" sz="2000" b="1" dirty="0"/>
              <a:t>Если у продукта очень широкая ЦА — проводят несколько фокус-групп.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Фокус-группы позволяют выявить </a:t>
            </a:r>
            <a:r>
              <a:rPr lang="ru-RU" sz="2000" b="1" dirty="0"/>
              <a:t>основные проблемы продукта</a:t>
            </a:r>
            <a:r>
              <a:rPr lang="ru-RU" sz="2000" dirty="0"/>
              <a:t> / </a:t>
            </a:r>
            <a:r>
              <a:rPr lang="ru-RU" sz="2000" b="1" dirty="0"/>
              <a:t>проблемы людей</a:t>
            </a:r>
            <a:r>
              <a:rPr lang="ru-RU" sz="2000" dirty="0"/>
              <a:t> / </a:t>
            </a:r>
            <a:r>
              <a:rPr lang="ru-RU" sz="2000" b="1" dirty="0"/>
              <a:t>их предпочтения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Используется метод </a:t>
            </a:r>
            <a:r>
              <a:rPr lang="ru-RU" sz="2000" b="1" dirty="0"/>
              <a:t>глубинных интервью</a:t>
            </a:r>
            <a:r>
              <a:rPr lang="ru-RU" sz="2000" dirty="0"/>
              <a:t>, однако продакт-менеджер общается не с одним пользователем, а с группой из нескольких человек.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Позволяет </a:t>
            </a:r>
            <a:r>
              <a:rPr lang="ru-RU" sz="2000" b="1" dirty="0"/>
              <a:t>удешевить</a:t>
            </a:r>
            <a:r>
              <a:rPr lang="ru-RU" sz="2000" dirty="0"/>
              <a:t> проведение интервью (за счёт меньших затрат времени) и обнаружить ключевые проблемы.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У одного человека каких-то мыслей может не возникнуть, но они могут </a:t>
            </a:r>
            <a:r>
              <a:rPr lang="ru-RU" sz="2000" b="1" dirty="0"/>
              <a:t>всплыть в дискуссии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Недостаток: </a:t>
            </a:r>
            <a:r>
              <a:rPr lang="ru-RU" sz="2000" b="1" dirty="0"/>
              <a:t>групповая динамика</a:t>
            </a:r>
            <a:r>
              <a:rPr lang="ru-RU" sz="2000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91E98-FA7F-5A0C-19DC-16BE704F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818" y="-17956"/>
            <a:ext cx="2637182" cy="14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166344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123258"/>
            <a:ext cx="11009846" cy="54630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Преимущества фокус-группы перед интервью: 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Скорость сбора данных.</a:t>
            </a:r>
            <a:r>
              <a:rPr lang="ru-RU" sz="2400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Этнографическое исследование</a:t>
            </a:r>
            <a:r>
              <a:rPr lang="ru-RU" sz="2000" dirty="0"/>
              <a:t>, </a:t>
            </a:r>
            <a:r>
              <a:rPr lang="ru-RU" sz="2000" b="1" dirty="0"/>
              <a:t>полевое исследование</a:t>
            </a:r>
            <a:r>
              <a:rPr lang="ru-RU" sz="2000" dirty="0"/>
              <a:t> (или наблюдение),</a:t>
            </a:r>
            <a:br>
              <a:rPr lang="ru-RU" sz="2000" dirty="0"/>
            </a:br>
            <a:r>
              <a:rPr lang="ru-RU" sz="2000" b="1" dirty="0"/>
              <a:t>контекстное исследование</a:t>
            </a:r>
            <a:r>
              <a:rPr lang="en-US" sz="2000" b="1" dirty="0"/>
              <a:t>, </a:t>
            </a:r>
            <a:r>
              <a:rPr lang="ru-RU" sz="2000" b="1" dirty="0"/>
              <a:t>включённое исследование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Наблюдение за поведением людей в «естественной среде обитания»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Наблюдаем: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Преимущества в сравнении с интервью: </a:t>
            </a:r>
            <a:r>
              <a:rPr lang="ru-RU" sz="2000" b="1" dirty="0"/>
              <a:t>человек может действовать «на автомате»</a:t>
            </a:r>
            <a:r>
              <a:rPr lang="ru-RU" sz="2000" dirty="0"/>
              <a:t>, а элементы обстановки могут быть настолько привычными, что он просто </a:t>
            </a:r>
            <a:r>
              <a:rPr lang="ru-RU" sz="2000" b="1" dirty="0"/>
              <a:t>не сможет их отрефлексировать</a:t>
            </a:r>
            <a:r>
              <a:rPr lang="ru-RU" sz="2000" dirty="0"/>
              <a:t> и рассказать интервьюеру, даже если очень постарается.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повар на кухне / оленевод крайнего севера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9137074" cy="734806"/>
          </a:xfrm>
        </p:spPr>
        <p:txBody>
          <a:bodyPr>
            <a:normAutofit/>
          </a:bodyPr>
          <a:lstStyle/>
          <a:p>
            <a:r>
              <a:rPr lang="ru-RU" sz="3600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464"/>
            <a:ext cx="10515600" cy="58519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Наблюдение может быть: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скрытым</a:t>
            </a:r>
            <a:r>
              <a:rPr lang="ru-RU" sz="2000" dirty="0"/>
              <a:t> (участники не знают о наблюдателе, он остается в</a:t>
            </a:r>
            <a:br>
              <a:rPr lang="en-US" sz="2000" dirty="0"/>
            </a:br>
            <a:r>
              <a:rPr lang="ru-RU" sz="2000" dirty="0"/>
              <a:t>стороне и не включается в ситуацию взаимодействия),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открытым</a:t>
            </a:r>
            <a:r>
              <a:rPr lang="ru-RU" sz="2000" dirty="0"/>
              <a:t> (участники знают, что за ними наблюдают, но могут</a:t>
            </a:r>
            <a:br>
              <a:rPr lang="en-US" sz="2000" dirty="0"/>
            </a:br>
            <a:r>
              <a:rPr lang="ru-RU" sz="2000" dirty="0"/>
              <a:t>не знать истинных целей и гипотез исследования).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2000" dirty="0">
                <a:solidFill>
                  <a:srgbClr val="2C4DA8"/>
                </a:solidFill>
              </a:rPr>
              <a:t>: </a:t>
            </a:r>
            <a:r>
              <a:rPr lang="ru-RU" sz="2000" b="1" dirty="0"/>
              <a:t>Кейс: </a:t>
            </a:r>
            <a:r>
              <a:rPr lang="en" sz="2000" b="1" dirty="0"/>
              <a:t>B2B-</a:t>
            </a:r>
            <a:r>
              <a:rPr lang="ru-RU" sz="2000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en-US" sz="2000" dirty="0"/>
              <a:t>«</a:t>
            </a:r>
            <a:r>
              <a:rPr lang="ru-RU" sz="2000" dirty="0"/>
              <a:t>Участвуя в заказной разработке профессионального </a:t>
            </a:r>
            <a:r>
              <a:rPr lang="en" sz="2000" dirty="0"/>
              <a:t>B2B-</a:t>
            </a:r>
            <a:r>
              <a:rPr lang="ru-RU" sz="2000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sz="2000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</a:t>
            </a:r>
            <a:r>
              <a:rPr lang="en-US" sz="2000" dirty="0"/>
              <a:t>»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E1AE6D-F3B1-C33B-B8A8-4D22F4C4F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Смешанные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Опросы</a:t>
            </a:r>
          </a:p>
          <a:p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  <a:p>
            <a:r>
              <a:rPr lang="ru-RU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236"/>
            <a:ext cx="10515600" cy="57327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Гибкий инструмент исследования пользователей.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Их можно проводить в разнообразных контекстах: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размещая простой открытый опрос на сайте,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через рассылку</a:t>
            </a:r>
            <a:br>
              <a:rPr lang="ru-RU" sz="2000" dirty="0"/>
            </a:br>
            <a:r>
              <a:rPr lang="ru-RU" sz="2000" dirty="0"/>
              <a:t>через чат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после </a:t>
            </a:r>
            <a:r>
              <a:rPr lang="en-US" sz="2000" dirty="0"/>
              <a:t>UX-</a:t>
            </a:r>
            <a:r>
              <a:rPr lang="ru-RU" sz="2000" dirty="0"/>
              <a:t>тестирования удобства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Могут принести и количественные, и качественные данные: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Числа (усредняем, строим распределения)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Рейтинги (ранжируем варианты)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Выбор из опций: Какие варианты для выбора наиболее актуальны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Текст: Ответы на открытые вопросы. 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/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400" dirty="0"/>
              <a:t>и его целью является увеличение прибыли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Мы не можем опросить 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043" y="2110342"/>
            <a:ext cx="147256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7034" y="2153799"/>
            <a:ext cx="147256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>
                <a:solidFill>
                  <a:srgbClr val="0432FF"/>
                </a:solidFill>
              </a:rPr>
              <a:t>Выборочная совокупность</a:t>
            </a:r>
            <a:endParaRPr>
              <a:solidFill>
                <a:srgbClr val="0432FF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Смешанные исследования:</a:t>
            </a:r>
            <a:br>
              <a:rPr lang="ru-RU" dirty="0"/>
            </a:br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37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pPr>
              <a:lnSpc>
                <a:spcPct val="100000"/>
              </a:lnSpc>
            </a:pPr>
            <a:r>
              <a:rPr lang="en" sz="2600" dirty="0"/>
              <a:t>MVP — </a:t>
            </a:r>
            <a:r>
              <a:rPr lang="ru-RU" sz="2600" dirty="0"/>
              <a:t>это простейший работающий прототип сервиса, при помощи которого </a:t>
            </a:r>
            <a:r>
              <a:rPr lang="ru-RU" sz="2600" b="1" dirty="0"/>
              <a:t>тестируют спрос</a:t>
            </a:r>
            <a:r>
              <a:rPr lang="ru-RU" sz="2600" dirty="0"/>
              <a:t>, прежде чем начинать полномасштабную разработку. 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Страхует компанию от создания невостребованного продукта</a:t>
            </a:r>
            <a:r>
              <a:rPr lang="ru-RU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sz="26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Позволяет минимальными усилиями собрать информацию, чтобы: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или полностью отказаться от неудачной идеи.</a:t>
            </a:r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21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viable /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721" y="1305788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10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063" y="3267938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69"/>
            <a:ext cx="10515600" cy="1197706"/>
          </a:xfrm>
        </p:spPr>
        <p:txBody>
          <a:bodyPr>
            <a:normAutofit/>
          </a:bodyPr>
          <a:lstStyle/>
          <a:p>
            <a:r>
              <a:rPr lang="ru-RU" sz="3200" dirty="0"/>
              <a:t>Смешанные исследования:</a:t>
            </a:r>
            <a:br>
              <a:rPr lang="ru-RU" sz="3200" b="1" dirty="0"/>
            </a:br>
            <a:r>
              <a:rPr lang="ru-RU" sz="4000" dirty="0"/>
              <a:t>Анализ пользовательских сессий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5000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 хорошему должны быть какие-то логи (лог </a:t>
            </a:r>
            <a:r>
              <a:rPr lang="en-US" sz="2200" dirty="0"/>
              <a:t>http-</a:t>
            </a:r>
            <a:r>
              <a:rPr lang="ru-RU" sz="2200" dirty="0"/>
              <a:t>запросов</a:t>
            </a:r>
            <a:r>
              <a:rPr lang="en-US" sz="2200" dirty="0"/>
              <a:t>, </a:t>
            </a:r>
            <a:r>
              <a:rPr lang="ru-RU" sz="2200" dirty="0"/>
              <a:t>лог действий в приложении: кто куда перешёл и что кликнул).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запросы в поисковой системе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переходы между разделами в приложении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тепловые карты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сценарии поведения пользователей и упростить достижение их целей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например, сократив количество шагов, необходимых для совершения заказа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пользователи попадают в какой-то раздел странным и окольным путём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4"/>
            <a:ext cx="10515600" cy="620714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774"/>
            <a:ext cx="11315700" cy="54133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2200" b="1" dirty="0"/>
              <a:t>Виды тепловых карт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карта кликов,</a:t>
            </a:r>
            <a:r>
              <a:rPr lang="en-US" sz="2200" dirty="0"/>
              <a:t> </a:t>
            </a:r>
            <a:r>
              <a:rPr lang="ru-RU" sz="2200" dirty="0"/>
              <a:t>карта ссылок,</a:t>
            </a:r>
            <a:r>
              <a:rPr lang="en-US" sz="2200" dirty="0"/>
              <a:t> </a:t>
            </a:r>
            <a:r>
              <a:rPr lang="ru-RU" sz="2200" dirty="0"/>
              <a:t>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16045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609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505245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40"/>
            <a:ext cx="7230762" cy="111551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Смешанные исследования:</a:t>
            </a:r>
            <a:br>
              <a:rPr lang="ru-RU" sz="4000" dirty="0"/>
            </a:br>
            <a:r>
              <a:rPr lang="en-US" dirty="0"/>
              <a:t>Eye-tracking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53"/>
            <a:ext cx="7603435" cy="534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chemeClr val="accent1"/>
                </a:solidFill>
              </a:rPr>
              <a:t>Тип:</a:t>
            </a:r>
            <a:r>
              <a:rPr lang="ru-RU" sz="22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 стрелки с подсказками куда повернуть в Яндекс-Навигаторе мало кто смотрит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Недостаток</a:t>
            </a:r>
            <a:r>
              <a:rPr lang="en-US" sz="2200" dirty="0"/>
              <a:t>:</a:t>
            </a:r>
            <a:r>
              <a:rPr lang="ru-RU" sz="2200" dirty="0"/>
              <a:t> дорогое оборудование, сложное в использовании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0CDEF-D614-298D-5A49-6E22DA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4" r="26487" b="13737"/>
          <a:stretch/>
        </p:blipFill>
        <p:spPr>
          <a:xfrm>
            <a:off x="8441635" y="17394"/>
            <a:ext cx="3750365" cy="2081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DA5CA-9E4A-FD95-A626-E8122C03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r="50010" b="14278"/>
          <a:stretch/>
        </p:blipFill>
        <p:spPr>
          <a:xfrm>
            <a:off x="8509685" y="2110096"/>
            <a:ext cx="3682315" cy="47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A/B-</a:t>
            </a:r>
            <a:r>
              <a:rPr lang="ru-RU" dirty="0"/>
              <a:t>тестирование</a:t>
            </a:r>
          </a:p>
          <a:p>
            <a:r>
              <a:rPr lang="ru-RU" dirty="0"/>
              <a:t>Кластеризация качественных обращений</a:t>
            </a:r>
          </a:p>
          <a:p>
            <a:r>
              <a:rPr lang="ru-RU" dirty="0"/>
              <a:t>Веб-аналитика</a:t>
            </a:r>
          </a:p>
          <a:p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06017"/>
            <a:ext cx="10515600" cy="1205948"/>
          </a:xfrm>
        </p:spPr>
        <p:txBody>
          <a:bodyPr>
            <a:normAutofit/>
          </a:bodyPr>
          <a:lstStyle/>
          <a:p>
            <a:r>
              <a:rPr lang="ru-RU" sz="3200" dirty="0"/>
              <a:t>Количественные исследования:</a:t>
            </a:r>
            <a:br>
              <a:rPr lang="ru-RU" b="1" dirty="0"/>
            </a:br>
            <a:r>
              <a:rPr lang="en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205948"/>
            <a:ext cx="11370365" cy="56520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тестируем: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интерфейса / сайта / </a:t>
            </a:r>
            <a:r>
              <a:rPr lang="ru-RU" sz="2000" dirty="0" err="1"/>
              <a:t>лендинга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 экрана /</a:t>
            </a:r>
            <a:r>
              <a:rPr lang="en-US" sz="2000" dirty="0"/>
              <a:t> web-</a:t>
            </a:r>
            <a:r>
              <a:rPr lang="ru-RU" sz="2000" dirty="0"/>
              <a:t>страницы </a:t>
            </a:r>
            <a:r>
              <a:rPr lang="en-US" sz="2000" dirty="0"/>
              <a:t>/ </a:t>
            </a:r>
            <a:r>
              <a:rPr lang="ru-RU" sz="2000" dirty="0"/>
              <a:t>страницы приложения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элемента интерфейса / баннера / картинки / кнопки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Можно </a:t>
            </a:r>
            <a:r>
              <a:rPr lang="ru-RU" sz="2000" b="1" dirty="0"/>
              <a:t>проверить гипотезу</a:t>
            </a:r>
            <a:r>
              <a:rPr lang="ru-RU" sz="2000" dirty="0"/>
              <a:t> о том, </a:t>
            </a:r>
            <a:r>
              <a:rPr lang="ru-RU" sz="2000" b="1" dirty="0"/>
              <a:t>поменяется ли</a:t>
            </a:r>
            <a:r>
              <a:rPr lang="ru-RU" sz="2000" dirty="0"/>
              <a:t> выбранная продуктовая </a:t>
            </a:r>
            <a:r>
              <a:rPr lang="ru-RU" sz="2000" b="1" dirty="0"/>
              <a:t>метрика, если изменить что-то в продукте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Сравниваются результаты тестовой и контрольной групп</a:t>
            </a:r>
            <a:r>
              <a:rPr lang="ru-RU" sz="2000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тестировать сразу несколько вариантов.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используют </a:t>
            </a:r>
            <a:r>
              <a:rPr lang="ru-RU" sz="2000" b="1" dirty="0"/>
              <a:t>для проверки любых гипотез</a:t>
            </a:r>
            <a:r>
              <a:rPr lang="ru-RU" sz="2000" dirty="0"/>
              <a:t>, связанных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Считаем </a:t>
            </a:r>
            <a:r>
              <a:rPr lang="en-US" sz="1800" dirty="0"/>
              <a:t>p-value — </a:t>
            </a:r>
            <a:r>
              <a:rPr lang="ru-RU" sz="1800" dirty="0"/>
              <a:t>для этого есть куча сервисов.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078E3E3-B133-A150-002C-74B5413B1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433" y="0"/>
            <a:ext cx="3109784" cy="29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734804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198"/>
            <a:ext cx="10515600" cy="5035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Для ответа на какие вопросы применяют </a:t>
            </a:r>
            <a:r>
              <a:rPr lang="en" sz="2400" dirty="0"/>
              <a:t>A/B-</a:t>
            </a:r>
            <a:r>
              <a:rPr lang="ru-RU" sz="2400" dirty="0"/>
              <a:t>тесты:</a:t>
            </a:r>
          </a:p>
          <a:p>
            <a:r>
              <a:rPr lang="ru-RU" sz="2400" dirty="0"/>
              <a:t>Зайдёт ли фича? Зайдёт ли новый интерфейс?</a:t>
            </a:r>
          </a:p>
          <a:p>
            <a:r>
              <a:rPr lang="ru-RU" sz="2400" dirty="0"/>
              <a:t>Поиск лучшего </a:t>
            </a:r>
            <a:r>
              <a:rPr lang="ru-RU" sz="2400" dirty="0">
                <a:hlinkClick r:id="rId2"/>
              </a:rPr>
              <a:t>УТП</a:t>
            </a:r>
            <a:r>
              <a:rPr lang="ru-RU" sz="2400" dirty="0"/>
              <a:t> на этапе формулирования концепции продукта.</a:t>
            </a:r>
          </a:p>
          <a:p>
            <a:r>
              <a:rPr lang="ru-RU" sz="2400" dirty="0"/>
              <a:t>Тестирование тарифов и цен.</a:t>
            </a:r>
          </a:p>
          <a:p>
            <a:r>
              <a:rPr lang="ru-RU" sz="2400" dirty="0"/>
              <a:t>Проверка интерфейсных улучшений</a:t>
            </a:r>
          </a:p>
          <a:p>
            <a:pPr lvl="1"/>
            <a:r>
              <a:rPr lang="ru-RU" sz="2000" dirty="0"/>
              <a:t>История про дизайнера из </a:t>
            </a:r>
            <a:r>
              <a:rPr lang="en-US" sz="2000" dirty="0"/>
              <a:t>Google</a:t>
            </a:r>
            <a:endParaRPr lang="ru-RU" sz="2000" dirty="0"/>
          </a:p>
          <a:p>
            <a:pPr marL="0" indent="0">
              <a:buNone/>
            </a:pPr>
            <a:r>
              <a:rPr lang="en-US" sz="2400" u="sng" dirty="0"/>
              <a:t>Pro</a:t>
            </a:r>
            <a:r>
              <a:rPr lang="en-US" sz="2400" dirty="0"/>
              <a:t>: </a:t>
            </a:r>
            <a:r>
              <a:rPr lang="ru-RU" sz="2400" dirty="0"/>
              <a:t>Сильная сторона метода — </a:t>
            </a:r>
            <a:r>
              <a:rPr lang="ru-RU" sz="2400" b="1" dirty="0"/>
              <a:t>объективность</a:t>
            </a:r>
            <a:r>
              <a:rPr lang="ru-RU" sz="2400" dirty="0"/>
              <a:t>. Участники не знают об эксперименте, а значит беспристрастны. </a:t>
            </a:r>
            <a:r>
              <a:rPr lang="en" sz="2400" dirty="0"/>
              <a:t>A/B-</a:t>
            </a:r>
            <a:r>
              <a:rPr lang="ru-RU" sz="2400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sz="2400" u="sng" dirty="0"/>
              <a:t>Con</a:t>
            </a:r>
            <a:r>
              <a:rPr lang="en-US" sz="2400" dirty="0"/>
              <a:t>: A</a:t>
            </a:r>
            <a:r>
              <a:rPr lang="en" sz="2400" dirty="0"/>
              <a:t>/B-</a:t>
            </a:r>
            <a:r>
              <a:rPr lang="ru-RU" sz="2400" dirty="0"/>
              <a:t>тесты дают ответ на вопрос «Какой вариант лучше?», но не помогают понять «</a:t>
            </a:r>
            <a:r>
              <a:rPr lang="ru-RU" sz="2400" b="1" dirty="0"/>
              <a:t>Почему</a:t>
            </a:r>
            <a:r>
              <a:rPr lang="ru-RU" sz="2400" dirty="0"/>
              <a:t>?» — то есть что именно повлияло на действия и выбор пользователей. </a:t>
            </a:r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3" y="375516"/>
            <a:ext cx="10359435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ru-RU" b="1" dirty="0"/>
            </a:br>
            <a:r>
              <a:rPr lang="ru-RU" dirty="0"/>
              <a:t>Кластеризация обращений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" y="1836016"/>
            <a:ext cx="10628244" cy="28420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 помощи моделей машинного обучения и обработки естественного языка (</a:t>
            </a:r>
            <a:r>
              <a:rPr lang="en-US" sz="2400" dirty="0"/>
              <a:t>word2vec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Выделить запросы, которые постоянно повторяются в обратной связи.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Анализ тона отзывов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13B4-1052-A565-3F2B-10B88918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4" t="6758" r="6071" b="5978"/>
          <a:stretch/>
        </p:blipFill>
        <p:spPr>
          <a:xfrm>
            <a:off x="8630929" y="4198216"/>
            <a:ext cx="3561071" cy="2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365125"/>
            <a:ext cx="10585174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en-US" sz="4000" b="1" dirty="0"/>
            </a:br>
            <a:r>
              <a:rPr lang="ru-RU" dirty="0"/>
              <a:t>Веб-аналитика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825625"/>
            <a:ext cx="105851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Google Analytics, </a:t>
            </a:r>
            <a:r>
              <a:rPr lang="ru-RU" sz="2400" dirty="0" err="1"/>
              <a:t>Яндекс.Метрика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Позволяет выявить и приоритезировать проблемы продукта.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715368" cy="69504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оценивать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878"/>
            <a:ext cx="10903226" cy="60761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Оценивать эффективность исследований непросто.</a:t>
            </a:r>
            <a:br>
              <a:rPr lang="ru-RU" sz="2100" dirty="0"/>
            </a:br>
            <a:r>
              <a:rPr lang="ru-RU" sz="2100" dirty="0"/>
              <a:t>Еще сложнее посчитать, оправдывают ли результаты исследований потраченные на них ресурсы.</a:t>
            </a:r>
            <a:br>
              <a:rPr lang="en-US" sz="2100" dirty="0"/>
            </a:br>
            <a:r>
              <a:rPr lang="ru-RU" sz="2100" dirty="0"/>
              <a:t>Когда можно считать, что исследование удалось?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b="1" dirty="0"/>
              <a:t>Есть инсайты</a:t>
            </a:r>
            <a:r>
              <a:rPr lang="ru-RU" sz="2100" dirty="0"/>
              <a:t>, которые можно проверить.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«Если мы провели исследование и </a:t>
            </a:r>
            <a:r>
              <a:rPr lang="ru-RU" sz="2100" b="1" dirty="0"/>
              <a:t>получили ответы на все вопросы</a:t>
            </a:r>
            <a:r>
              <a:rPr lang="ru-RU" sz="2100" dirty="0"/>
              <a:t>, которые стояли в качестве задач исследования, </a:t>
            </a:r>
            <a:r>
              <a:rPr lang="ru-RU" sz="2100" b="1" dirty="0"/>
              <a:t>подтвердили или опровергли все гипотезы</a:t>
            </a:r>
            <a:r>
              <a:rPr lang="ru-RU" sz="2100" dirty="0"/>
              <a:t>, которые у нас были, исследование можно считать успешным».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Если вы ответили на все вопросы, а инсайтов нет, значит вопросы были сформулированы некорректно.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В идеале должен появиться </a:t>
            </a:r>
            <a:r>
              <a:rPr lang="ru-RU" sz="2100" b="1" dirty="0"/>
              <a:t>список рекомендаций</a:t>
            </a:r>
            <a:r>
              <a:rPr lang="ru-RU" sz="2100" dirty="0"/>
              <a:t>, то есть </a:t>
            </a:r>
            <a:r>
              <a:rPr lang="ru-RU" sz="2100" b="1" dirty="0"/>
              <a:t>конкретных действий по улучшению продукта</a:t>
            </a:r>
            <a:r>
              <a:rPr lang="ru-RU" sz="2100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«Важно, чтобы это </a:t>
            </a:r>
            <a:r>
              <a:rPr lang="ru-RU" sz="2100" b="1" dirty="0"/>
              <a:t>не были инсайты в стол</a:t>
            </a:r>
            <a:r>
              <a:rPr lang="ru-RU" sz="2100" dirty="0"/>
              <a:t>, а чтобы в результате исследования </a:t>
            </a:r>
            <a:r>
              <a:rPr lang="ru-RU" sz="2100" b="1" dirty="0"/>
              <a:t>генерировалось решение</a:t>
            </a:r>
            <a:r>
              <a:rPr lang="ru-RU" sz="2100" dirty="0"/>
              <a:t>».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По итогам исследования что-то </a:t>
            </a:r>
            <a:r>
              <a:rPr lang="ru-RU" sz="2100" b="1" dirty="0"/>
              <a:t>запустили в работу и это дало рост метрик</a:t>
            </a:r>
            <a:r>
              <a:rPr lang="ru-RU" sz="2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3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909"/>
            <a:ext cx="10515600" cy="52437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Задача исследователей — </a:t>
            </a:r>
            <a:r>
              <a:rPr lang="ru-RU" sz="2200" b="1" dirty="0"/>
              <a:t>дать продуктовой команде рабочие выводы и рекомендации</a:t>
            </a:r>
            <a:r>
              <a:rPr lang="ru-RU" sz="2200" dirty="0"/>
              <a:t>, а не бесполезный манускрипт.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sz="2200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sz="2200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sz="2200" dirty="0"/>
              <a:t>Miro </a:t>
            </a:r>
            <a:r>
              <a:rPr lang="ru-RU" sz="2200" dirty="0"/>
              <a:t>проводят внутри компании регулярную встречу </a:t>
            </a:r>
            <a:r>
              <a:rPr lang="en" sz="2200" dirty="0"/>
              <a:t>Product Insights, </a:t>
            </a:r>
            <a:r>
              <a:rPr lang="ru-RU" sz="2200" dirty="0"/>
              <a:t>а у нас в </a:t>
            </a:r>
            <a:r>
              <a:rPr lang="en" sz="2200" dirty="0"/>
              <a:t>Carrot quest </a:t>
            </a:r>
            <a:r>
              <a:rPr lang="ru-RU" sz="2200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sz="2200" dirty="0"/>
              <a:t>Skyeng </a:t>
            </a:r>
            <a:r>
              <a:rPr lang="ru-RU" sz="2200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ED64-4040-D813-B48E-CDBDB527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E92B-3942-C6BC-7FC0-8F07CE38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0C2BD2-69D4-82BA-C4FE-C3D6DC7D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5DCC8-77C7-59B4-B1ED-2E3608D0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7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025"/>
            <a:ext cx="10515600" cy="50320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основе — другие виды 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CJM (Customer Journey Map) — </a:t>
            </a:r>
            <a:r>
              <a:rPr lang="ru-RU" sz="2400" dirty="0"/>
              <a:t>это </a:t>
            </a:r>
            <a:r>
              <a:rPr lang="ru-RU" sz="2400" b="1" dirty="0"/>
              <a:t>визуализация всех точек контакта клиента с компанией</a:t>
            </a:r>
            <a:r>
              <a:rPr lang="ru-RU" sz="24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помогает увидеть слабые места, найти пути их решения, внедрить полученные результаты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2104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/>
              <a:t>Customer Journey Map </a:t>
            </a:r>
            <a:r>
              <a:rPr lang="en" sz="2400" dirty="0"/>
              <a:t>—</a:t>
            </a:r>
            <a:r>
              <a:rPr lang="en" sz="2400" b="1" dirty="0"/>
              <a:t> </a:t>
            </a:r>
            <a:r>
              <a:rPr lang="ru-RU" sz="2400" dirty="0"/>
              <a:t>это методология, которая помогает понять тот </a:t>
            </a:r>
            <a:r>
              <a:rPr lang="ru-RU" sz="2400" b="1" dirty="0"/>
              <a:t>путь, который проходит пользователь, взаимодействуя с вашим продуктом</a:t>
            </a:r>
            <a:r>
              <a:rPr lang="ru-RU" sz="2400" dirty="0"/>
              <a:t>: что ему нравится, что его раздражает и что может помочь ему. Благодаря </a:t>
            </a:r>
            <a:r>
              <a:rPr lang="en" sz="2400" dirty="0"/>
              <a:t>CJM </a:t>
            </a:r>
            <a:r>
              <a:rPr lang="ru-RU" sz="2400" b="1" dirty="0"/>
              <a:t>вы можете придумать новые идеи для развития продукта</a:t>
            </a:r>
            <a:r>
              <a:rPr lang="ru-RU" sz="2400" dirty="0"/>
              <a:t> и в разы </a:t>
            </a:r>
            <a:r>
              <a:rPr lang="ru-RU" sz="2400" b="1" dirty="0"/>
              <a:t>улучшить удовлетворенность пользователей</a:t>
            </a:r>
            <a:r>
              <a:rPr lang="ru-RU" sz="2400" dirty="0"/>
              <a:t>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случае запуска нового продукта — воспользовавшись этой методологией, вы сумеете </a:t>
            </a:r>
            <a:r>
              <a:rPr lang="ru-RU" sz="2400" b="1" dirty="0"/>
              <a:t>предусмотреть проблемные области</a:t>
            </a:r>
            <a:r>
              <a:rPr lang="ru-RU" sz="2400" dirty="0"/>
              <a:t> и заранее «</a:t>
            </a:r>
            <a:r>
              <a:rPr lang="ru-RU" sz="2400" b="1" dirty="0"/>
              <a:t>подстелить соломку</a:t>
            </a:r>
            <a:r>
              <a:rPr lang="ru-RU" sz="24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Исследуем: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Свой продукт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Продукты конкурентов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(сайт, приложение, стойка регистрации, барная с</a:t>
            </a:r>
            <a:r>
              <a:rPr lang="en-US" sz="2300" dirty="0" err="1"/>
              <a:t>т</a:t>
            </a:r>
            <a:r>
              <a:rPr lang="ru-RU" sz="2300" dirty="0" err="1"/>
              <a:t>ойка</a:t>
            </a:r>
            <a:r>
              <a:rPr lang="ru-RU" sz="2300" dirty="0"/>
              <a:t>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как улучшить данный шаг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улучшения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новым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решают проблему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91199</TotalTime>
  <Words>7222</Words>
  <Application>Microsoft Macintosh PowerPoint</Application>
  <PresentationFormat>Широкоэкранный</PresentationFormat>
  <Paragraphs>672</Paragraphs>
  <Slides>85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85</vt:i4>
      </vt:variant>
    </vt:vector>
  </HeadingPairs>
  <TitlesOfParts>
    <vt:vector size="92" baseType="lpstr">
      <vt:lpstr>Arial</vt:lpstr>
      <vt:lpstr>Arial</vt:lpstr>
      <vt:lpstr>Calibri</vt:lpstr>
      <vt:lpstr>Calibri Light</vt:lpstr>
      <vt:lpstr>Roboto</vt:lpstr>
      <vt:lpstr>Wingdings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Продуктовые гипотезы</vt:lpstr>
      <vt:lpstr>Виды продуктовых гипотез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Виды исследований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Презентация PowerPoint</vt:lpstr>
      <vt:lpstr>Продуктовые исследования</vt:lpstr>
      <vt:lpstr>Продуктовые исследования vs CustDev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Полевые исследования</vt:lpstr>
      <vt:lpstr>Смешанные исследования</vt:lpstr>
      <vt:lpstr>Смешанные исследования: Опросы</vt:lpstr>
      <vt:lpstr>Методы проведения опросов</vt:lpstr>
      <vt:lpstr>Мы не можем опросить всех</vt:lpstr>
      <vt:lpstr>Смешанные исследования: Тестирование концепции с помощью MVP</vt:lpstr>
      <vt:lpstr>MVP — minimum viable /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оценивать эффективность исследований?</vt:lpstr>
      <vt:lpstr>Как внедрить результаты?</vt:lpstr>
      <vt:lpstr>Презентация PowerPoint</vt:lpstr>
      <vt:lpstr>Полезные книги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CJM: когда применяем?</vt:lpstr>
      <vt:lpstr>Ценность CJM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102</cp:revision>
  <dcterms:created xsi:type="dcterms:W3CDTF">2022-01-31T16:00:16Z</dcterms:created>
  <dcterms:modified xsi:type="dcterms:W3CDTF">2024-02-08T17:39:25Z</dcterms:modified>
</cp:coreProperties>
</file>